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9" r:id="rId9"/>
    <p:sldId id="270" r:id="rId10"/>
  </p:sldIdLst>
  <p:sldSz cx="12192000" cy="6858000"/>
  <p:notesSz cx="6858000" cy="9144000"/>
  <p:embeddedFontLst>
    <p:embeddedFont>
      <p:font typeface="Arial Black" panose="020B0A04020102020204" pitchFamily="34" charset="0"/>
      <p:bold r:id="rId12"/>
    </p:embeddedFont>
    <p:embeddedFont>
      <p:font typeface="Lora"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74092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1636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r="-3" b="34"/>
          <a:stretch/>
        </p:blipFill>
        <p:spPr>
          <a:xfrm>
            <a:off x="0" y="0"/>
            <a:ext cx="12192000" cy="6858000"/>
          </a:xfrm>
          <a:prstGeom prst="rect">
            <a:avLst/>
          </a:prstGeom>
          <a:solidFill>
            <a:schemeClr val="lt1">
              <a:alpha val="60784"/>
            </a:schemeClr>
          </a:solidFill>
          <a:ln>
            <a:noFill/>
          </a:ln>
        </p:spPr>
      </p:pic>
      <p:sp>
        <p:nvSpPr>
          <p:cNvPr id="85" name="Google Shape;85;p13"/>
          <p:cNvSpPr txBox="1"/>
          <p:nvPr/>
        </p:nvSpPr>
        <p:spPr>
          <a:xfrm>
            <a:off x="1294413" y="2765937"/>
            <a:ext cx="458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AB129F7-2BE6-44AE-A778-1DAEB27CAF12}"/>
              </a:ext>
            </a:extLst>
          </p:cNvPr>
          <p:cNvSpPr txBox="1"/>
          <p:nvPr/>
        </p:nvSpPr>
        <p:spPr>
          <a:xfrm>
            <a:off x="948909" y="1536174"/>
            <a:ext cx="5921840" cy="3785652"/>
          </a:xfrm>
          <a:prstGeom prst="rect">
            <a:avLst/>
          </a:prstGeom>
          <a:noFill/>
        </p:spPr>
        <p:txBody>
          <a:bodyPr wrap="square" rtlCol="0">
            <a:spAutoFit/>
          </a:bodyPr>
          <a:lstStyle/>
          <a:p>
            <a:r>
              <a:rPr lang="en-US" sz="8000" b="1" dirty="0">
                <a:solidFill>
                  <a:schemeClr val="bg1"/>
                </a:solidFill>
                <a:latin typeface="Arial Black" panose="020B0A04020102020204" pitchFamily="34" charset="0"/>
              </a:rPr>
              <a:t>Comment proteger la nature?</a:t>
            </a:r>
          </a:p>
        </p:txBody>
      </p:sp>
      <p:sp>
        <p:nvSpPr>
          <p:cNvPr id="5" name="TextBox 4">
            <a:extLst>
              <a:ext uri="{FF2B5EF4-FFF2-40B4-BE49-F238E27FC236}">
                <a16:creationId xmlns:a16="http://schemas.microsoft.com/office/drawing/2014/main" id="{14B13C2C-5B25-405F-98E1-B3A7A5FBBC8E}"/>
              </a:ext>
            </a:extLst>
          </p:cNvPr>
          <p:cNvSpPr txBox="1"/>
          <p:nvPr/>
        </p:nvSpPr>
        <p:spPr>
          <a:xfrm>
            <a:off x="8250984" y="2627233"/>
            <a:ext cx="3331810" cy="1477328"/>
          </a:xfrm>
          <a:prstGeom prst="rect">
            <a:avLst/>
          </a:prstGeom>
          <a:noFill/>
        </p:spPr>
        <p:txBody>
          <a:bodyPr wrap="square" rtlCol="0">
            <a:spAutoFit/>
          </a:bodyPr>
          <a:lstStyle/>
          <a:p>
            <a:pPr algn="ctr"/>
            <a:r>
              <a:rPr lang="en-US" sz="1800" dirty="0">
                <a:solidFill>
                  <a:schemeClr val="bg1"/>
                </a:solidFill>
                <a:latin typeface="Arial Black" panose="020B0A04020102020204" pitchFamily="34" charset="0"/>
              </a:rPr>
              <a:t>Ahmad Boulad</a:t>
            </a:r>
          </a:p>
          <a:p>
            <a:pPr algn="ctr"/>
            <a:r>
              <a:rPr lang="en-US" sz="1800" dirty="0">
                <a:solidFill>
                  <a:schemeClr val="bg1"/>
                </a:solidFill>
                <a:latin typeface="Arial Black" panose="020B0A04020102020204" pitchFamily="34" charset="0"/>
              </a:rPr>
              <a:t>Mohamad-Jamil Naous</a:t>
            </a:r>
          </a:p>
          <a:p>
            <a:pPr algn="ctr"/>
            <a:r>
              <a:rPr lang="en-US" sz="1800" dirty="0">
                <a:solidFill>
                  <a:schemeClr val="bg1"/>
                </a:solidFill>
                <a:latin typeface="Arial Black" panose="020B0A04020102020204" pitchFamily="34" charset="0"/>
              </a:rPr>
              <a:t>Moussa Daya</a:t>
            </a:r>
          </a:p>
          <a:p>
            <a:pPr algn="ctr"/>
            <a:r>
              <a:rPr lang="en-US" sz="1800" dirty="0">
                <a:solidFill>
                  <a:schemeClr val="bg1"/>
                </a:solidFill>
                <a:latin typeface="Arial Black" panose="020B0A04020102020204" pitchFamily="34" charset="0"/>
              </a:rPr>
              <a:t>Hadi Safar</a:t>
            </a:r>
          </a:p>
          <a:p>
            <a:pPr marL="285750" indent="-285750">
              <a:buFont typeface="Courier New" panose="02070309020205020404" pitchFamily="49" charset="0"/>
              <a:buChar char="o"/>
            </a:pPr>
            <a:endParaRPr lang="en-US" sz="1800" dirty="0">
              <a:solidFill>
                <a:schemeClr val="bg1"/>
              </a:solidFill>
              <a:latin typeface="Arial Black" panose="020B0A04020102020204" pitchFamily="34" charset="0"/>
            </a:endParaRPr>
          </a:p>
        </p:txBody>
      </p:sp>
      <p:sp>
        <p:nvSpPr>
          <p:cNvPr id="6" name="TextBox 5">
            <a:extLst>
              <a:ext uri="{FF2B5EF4-FFF2-40B4-BE49-F238E27FC236}">
                <a16:creationId xmlns:a16="http://schemas.microsoft.com/office/drawing/2014/main" id="{F693B1BA-13C2-4CDD-ACEB-877F74E38B8B}"/>
              </a:ext>
            </a:extLst>
          </p:cNvPr>
          <p:cNvSpPr txBox="1"/>
          <p:nvPr/>
        </p:nvSpPr>
        <p:spPr>
          <a:xfrm>
            <a:off x="8797214" y="3740794"/>
            <a:ext cx="2435864" cy="923330"/>
          </a:xfrm>
          <a:prstGeom prst="rect">
            <a:avLst/>
          </a:prstGeom>
          <a:noFill/>
        </p:spPr>
        <p:txBody>
          <a:bodyPr wrap="square" rtlCol="0">
            <a:spAutoFit/>
          </a:bodyPr>
          <a:lstStyle/>
          <a:p>
            <a:pPr algn="ctr"/>
            <a:r>
              <a:rPr lang="en-US" sz="1800" dirty="0">
                <a:solidFill>
                  <a:schemeClr val="bg1"/>
                </a:solidFill>
                <a:latin typeface="Arial Black" panose="020B0A04020102020204" pitchFamily="34" charset="0"/>
              </a:rPr>
              <a:t>Raed Housseini</a:t>
            </a:r>
          </a:p>
          <a:p>
            <a:pPr algn="ctr"/>
            <a:r>
              <a:rPr lang="en-US" sz="1800" dirty="0">
                <a:solidFill>
                  <a:schemeClr val="bg1"/>
                </a:solidFill>
                <a:latin typeface="Arial Black" panose="020B0A04020102020204" pitchFamily="34" charset="0"/>
              </a:rPr>
              <a:t>Rida Charara</a:t>
            </a:r>
          </a:p>
          <a:p>
            <a:pPr algn="ctr"/>
            <a:r>
              <a:rPr lang="en-US" sz="1800" dirty="0">
                <a:solidFill>
                  <a:schemeClr val="bg1"/>
                </a:solidFill>
                <a:latin typeface="Arial Black" panose="020B0A04020102020204" pitchFamily="34" charset="0"/>
              </a:rPr>
              <a:t>Karim Rifai</a:t>
            </a:r>
          </a:p>
        </p:txBody>
      </p:sp>
      <p:sp>
        <p:nvSpPr>
          <p:cNvPr id="7" name="TextBox 6">
            <a:extLst>
              <a:ext uri="{FF2B5EF4-FFF2-40B4-BE49-F238E27FC236}">
                <a16:creationId xmlns:a16="http://schemas.microsoft.com/office/drawing/2014/main" id="{C93FCA1E-904D-4E71-B2E6-B4073C09BADF}"/>
              </a:ext>
            </a:extLst>
          </p:cNvPr>
          <p:cNvSpPr txBox="1"/>
          <p:nvPr/>
        </p:nvSpPr>
        <p:spPr>
          <a:xfrm>
            <a:off x="8895473" y="2255432"/>
            <a:ext cx="2239347" cy="400110"/>
          </a:xfrm>
          <a:prstGeom prst="rect">
            <a:avLst/>
          </a:prstGeom>
          <a:noFill/>
        </p:spPr>
        <p:txBody>
          <a:bodyPr wrap="square" rtlCol="0">
            <a:spAutoFit/>
          </a:bodyPr>
          <a:lstStyle/>
          <a:p>
            <a:r>
              <a:rPr lang="en-US" sz="2000" u="sng" dirty="0">
                <a:solidFill>
                  <a:schemeClr val="bg1"/>
                </a:solidFill>
                <a:latin typeface="Arial Black" panose="020B0A04020102020204" pitchFamily="34" charset="0"/>
              </a:rPr>
              <a:t>Présenté par: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3" name="Google Shape;93;p14"/>
          <p:cNvSpPr/>
          <p:nvPr/>
        </p:nvSpPr>
        <p:spPr>
          <a:xfrm>
            <a:off x="0" y="-2"/>
            <a:ext cx="1577420" cy="1027523"/>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Lora"/>
              <a:ea typeface="Lora"/>
              <a:cs typeface="Lora"/>
              <a:sym typeface="Lora"/>
            </a:endParaRPr>
          </a:p>
        </p:txBody>
      </p:sp>
      <p:grpSp>
        <p:nvGrpSpPr>
          <p:cNvPr id="94" name="Google Shape;94;p14"/>
          <p:cNvGrpSpPr/>
          <p:nvPr/>
        </p:nvGrpSpPr>
        <p:grpSpPr>
          <a:xfrm>
            <a:off x="0" y="0"/>
            <a:ext cx="4289196" cy="6858000"/>
            <a:chOff x="0" y="0"/>
            <a:chExt cx="4289196" cy="6858000"/>
          </a:xfrm>
        </p:grpSpPr>
        <p:sp>
          <p:nvSpPr>
            <p:cNvPr id="95" name="Google Shape;95;p14"/>
            <p:cNvSpPr/>
            <p:nvPr/>
          </p:nvSpPr>
          <p:spPr>
            <a:xfrm>
              <a:off x="0" y="1131216"/>
              <a:ext cx="1577420" cy="5726784"/>
            </a:xfrm>
            <a:prstGeom prst="rect">
              <a:avLst/>
            </a:prstGeom>
            <a:blipFill rotWithShape="1">
              <a:blip r:embed="rId3">
                <a:alphaModFix/>
              </a:blip>
              <a:stretch>
                <a:fillRect l="-16991" t="-3300" r="-21412" b="-3300"/>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14"/>
            <p:cNvSpPr/>
            <p:nvPr/>
          </p:nvSpPr>
          <p:spPr>
            <a:xfrm>
              <a:off x="1673256" y="0"/>
              <a:ext cx="2615940" cy="5227163"/>
            </a:xfrm>
            <a:prstGeom prst="rect">
              <a:avLst/>
            </a:prstGeom>
            <a:blipFill rotWithShape="1">
              <a:blip r:embed="rId3">
                <a:alphaModFix/>
              </a:blip>
              <a:stretch>
                <a:fillRect l="-16991" t="-3300" r="-21412" b="-3300"/>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97" name="Google Shape;97;p14"/>
          <p:cNvSpPr/>
          <p:nvPr/>
        </p:nvSpPr>
        <p:spPr>
          <a:xfrm>
            <a:off x="1663828" y="6532775"/>
            <a:ext cx="10528171" cy="325225"/>
          </a:xfrm>
          <a:prstGeom prst="rect">
            <a:avLst/>
          </a:prstGeom>
          <a:solidFill>
            <a:schemeClr val="accent5">
              <a:alpha val="36862"/>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Lora"/>
              <a:ea typeface="Lora"/>
              <a:cs typeface="Lora"/>
              <a:sym typeface="Lora"/>
            </a:endParaRPr>
          </a:p>
        </p:txBody>
      </p:sp>
      <p:sp>
        <p:nvSpPr>
          <p:cNvPr id="98" name="Google Shape;98;p14"/>
          <p:cNvSpPr/>
          <p:nvPr/>
        </p:nvSpPr>
        <p:spPr>
          <a:xfrm>
            <a:off x="11316833" y="5726784"/>
            <a:ext cx="875167" cy="8059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4"/>
          <p:cNvSpPr/>
          <p:nvPr/>
        </p:nvSpPr>
        <p:spPr>
          <a:xfrm rot="10800000">
            <a:off x="10887959" y="5342484"/>
            <a:ext cx="417284" cy="384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71132BFE-84F6-4A4F-B720-70B14EB36C0C}"/>
              </a:ext>
            </a:extLst>
          </p:cNvPr>
          <p:cNvSpPr txBox="1"/>
          <p:nvPr/>
        </p:nvSpPr>
        <p:spPr>
          <a:xfrm>
            <a:off x="4613733" y="431101"/>
            <a:ext cx="5452326" cy="1477328"/>
          </a:xfrm>
          <a:prstGeom prst="rect">
            <a:avLst/>
          </a:prstGeom>
          <a:noFill/>
        </p:spPr>
        <p:txBody>
          <a:bodyPr wrap="square" rtlCol="0">
            <a:spAutoFit/>
          </a:bodyPr>
          <a:lstStyle/>
          <a:p>
            <a:r>
              <a:rPr lang="en-US" sz="3000" b="1" dirty="0">
                <a:latin typeface="Arial Black" panose="020B0A04020102020204" pitchFamily="34" charset="0"/>
                <a:cs typeface="Andalus" panose="02020603050405020304" pitchFamily="18" charset="-78"/>
              </a:rPr>
              <a:t>Les moyens les plus simples et efficaces pour proteger la nature:</a:t>
            </a:r>
          </a:p>
        </p:txBody>
      </p:sp>
      <p:grpSp>
        <p:nvGrpSpPr>
          <p:cNvPr id="13" name="Google Shape;90;p14">
            <a:extLst>
              <a:ext uri="{FF2B5EF4-FFF2-40B4-BE49-F238E27FC236}">
                <a16:creationId xmlns:a16="http://schemas.microsoft.com/office/drawing/2014/main" id="{09DDBF06-5F12-4B8C-9550-CD410B586D81}"/>
              </a:ext>
            </a:extLst>
          </p:cNvPr>
          <p:cNvGrpSpPr/>
          <p:nvPr/>
        </p:nvGrpSpPr>
        <p:grpSpPr>
          <a:xfrm>
            <a:off x="4739914" y="1491819"/>
            <a:ext cx="5326145" cy="4388150"/>
            <a:chOff x="5475406" y="2142178"/>
            <a:chExt cx="5326145" cy="4388150"/>
          </a:xfrm>
        </p:grpSpPr>
        <p:sp>
          <p:nvSpPr>
            <p:cNvPr id="14" name="Google Shape;91;p14">
              <a:extLst>
                <a:ext uri="{FF2B5EF4-FFF2-40B4-BE49-F238E27FC236}">
                  <a16:creationId xmlns:a16="http://schemas.microsoft.com/office/drawing/2014/main" id="{7C819274-E895-40E7-9967-2D660BFD67AB}"/>
                </a:ext>
              </a:extLst>
            </p:cNvPr>
            <p:cNvSpPr/>
            <p:nvPr/>
          </p:nvSpPr>
          <p:spPr>
            <a:xfrm>
              <a:off x="5475406" y="2773165"/>
              <a:ext cx="5326145" cy="3757163"/>
            </a:xfrm>
            <a:prstGeom prst="rect">
              <a:avLst/>
            </a:prstGeom>
            <a:solidFill>
              <a:srgbClr val="F2F2F2">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5" name="Google Shape;92;p14">
              <a:extLst>
                <a:ext uri="{FF2B5EF4-FFF2-40B4-BE49-F238E27FC236}">
                  <a16:creationId xmlns:a16="http://schemas.microsoft.com/office/drawing/2014/main" id="{355C5E89-4786-44B4-AFBC-13EBB561BA54}"/>
                </a:ext>
              </a:extLst>
            </p:cNvPr>
            <p:cNvSpPr txBox="1"/>
            <p:nvPr/>
          </p:nvSpPr>
          <p:spPr>
            <a:xfrm flipH="1">
              <a:off x="5849341" y="2142178"/>
              <a:ext cx="4751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262626"/>
                </a:solidFill>
                <a:latin typeface="Lora"/>
                <a:ea typeface="Lora"/>
                <a:cs typeface="Lora"/>
                <a:sym typeface="Lora"/>
              </a:endParaRPr>
            </a:p>
          </p:txBody>
        </p:sp>
      </p:grpSp>
      <p:sp>
        <p:nvSpPr>
          <p:cNvPr id="5" name="TextBox 4">
            <a:extLst>
              <a:ext uri="{FF2B5EF4-FFF2-40B4-BE49-F238E27FC236}">
                <a16:creationId xmlns:a16="http://schemas.microsoft.com/office/drawing/2014/main" id="{11C68379-8FBC-4357-859D-205B64FF661A}"/>
              </a:ext>
            </a:extLst>
          </p:cNvPr>
          <p:cNvSpPr txBox="1"/>
          <p:nvPr/>
        </p:nvSpPr>
        <p:spPr>
          <a:xfrm>
            <a:off x="4826326" y="2554837"/>
            <a:ext cx="5038623" cy="2893100"/>
          </a:xfrm>
          <a:prstGeom prst="rect">
            <a:avLst/>
          </a:prstGeom>
          <a:noFill/>
        </p:spPr>
        <p:txBody>
          <a:bodyPr wrap="square" rtlCol="0">
            <a:spAutoFit/>
          </a:bodyPr>
          <a:lstStyle/>
          <a:p>
            <a:pPr marL="457200" indent="-457200">
              <a:buFont typeface="Wingdings" panose="05000000000000000000" pitchFamily="2" charset="2"/>
              <a:buChar char="§"/>
            </a:pPr>
            <a:r>
              <a:rPr lang="en-US" sz="2600" b="1" dirty="0">
                <a:latin typeface="+mj-lt"/>
              </a:rPr>
              <a:t>Réduire Les Recyclages</a:t>
            </a:r>
          </a:p>
          <a:p>
            <a:pPr marL="457200" indent="-457200">
              <a:buFont typeface="Wingdings" panose="05000000000000000000" pitchFamily="2" charset="2"/>
              <a:buChar char="§"/>
            </a:pPr>
            <a:r>
              <a:rPr lang="en-US" sz="2600" b="1" dirty="0">
                <a:latin typeface="+mj-lt"/>
              </a:rPr>
              <a:t>Protéger Les Animaux Et Les Plantes</a:t>
            </a:r>
          </a:p>
          <a:p>
            <a:pPr marL="457200" indent="-457200">
              <a:buFont typeface="Wingdings" panose="05000000000000000000" pitchFamily="2" charset="2"/>
              <a:buChar char="§"/>
            </a:pPr>
            <a:r>
              <a:rPr lang="en-US" sz="2600" b="1" dirty="0">
                <a:latin typeface="+mj-lt"/>
              </a:rPr>
              <a:t>Changer Nos Habitudes</a:t>
            </a:r>
          </a:p>
          <a:p>
            <a:pPr marL="457200" indent="-457200">
              <a:buFont typeface="Wingdings" panose="05000000000000000000" pitchFamily="2" charset="2"/>
              <a:buChar char="§"/>
            </a:pPr>
            <a:r>
              <a:rPr lang="en-US" sz="2600" b="1" dirty="0">
                <a:latin typeface="+mj-lt"/>
              </a:rPr>
              <a:t>Utiliser Des</a:t>
            </a:r>
            <a:r>
              <a:rPr lang="ja-JP" altLang="en-US" sz="2600" b="1" dirty="0">
                <a:latin typeface="+mj-lt"/>
              </a:rPr>
              <a:t> </a:t>
            </a:r>
            <a:r>
              <a:rPr lang="en-US" altLang="ja-JP" sz="2600" b="1" dirty="0">
                <a:latin typeface="+mj-lt"/>
              </a:rPr>
              <a:t>Vertes</a:t>
            </a:r>
          </a:p>
          <a:p>
            <a:pPr marL="457200" indent="-457200">
              <a:buFont typeface="Wingdings" panose="05000000000000000000" pitchFamily="2" charset="2"/>
              <a:buChar char="§"/>
            </a:pPr>
            <a:r>
              <a:rPr lang="en-US" sz="2600" b="1" dirty="0">
                <a:latin typeface="+mj-lt"/>
              </a:rPr>
              <a:t>Informer Et Apprendre</a:t>
            </a:r>
          </a:p>
          <a:p>
            <a:pPr marL="457200" indent="-457200">
              <a:buFont typeface="Wingdings" panose="05000000000000000000" pitchFamily="2" charset="2"/>
              <a:buChar char="§"/>
            </a:pPr>
            <a:r>
              <a:rPr lang="en-US" sz="2600" b="1" dirty="0">
                <a:latin typeface="+mj-lt"/>
              </a:rPr>
              <a:t>Changer Nos Transports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p:nvPr/>
        </p:nvSpPr>
        <p:spPr>
          <a:xfrm>
            <a:off x="9181707" y="0"/>
            <a:ext cx="3010293" cy="6858000"/>
          </a:xfrm>
          <a:prstGeom prst="rect">
            <a:avLst/>
          </a:prstGeom>
          <a:solidFill>
            <a:schemeClr val="accent5"/>
          </a:solidFill>
          <a:ln w="12700" cap="flat" cmpd="sng">
            <a:solidFill>
              <a:srgbClr val="0D3B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5"/>
          <p:cNvSpPr txBox="1"/>
          <p:nvPr/>
        </p:nvSpPr>
        <p:spPr>
          <a:xfrm>
            <a:off x="1233341" y="2051700"/>
            <a:ext cx="45531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600"/>
              </a:spcBef>
              <a:spcAft>
                <a:spcPts val="0"/>
              </a:spcAft>
              <a:buNone/>
            </a:pPr>
            <a:endParaRPr sz="2800" b="1">
              <a:solidFill>
                <a:srgbClr val="262626"/>
              </a:solidFill>
              <a:latin typeface="Lora"/>
              <a:ea typeface="Lora"/>
              <a:cs typeface="Lora"/>
              <a:sym typeface="Lora"/>
            </a:endParaRPr>
          </a:p>
        </p:txBody>
      </p:sp>
      <p:pic>
        <p:nvPicPr>
          <p:cNvPr id="107" name="Google Shape;107;p15"/>
          <p:cNvPicPr preferRelativeResize="0"/>
          <p:nvPr/>
        </p:nvPicPr>
        <p:blipFill rotWithShape="1">
          <a:blip r:embed="rId3">
            <a:alphaModFix/>
          </a:blip>
          <a:srcRect r="12"/>
          <a:stretch/>
        </p:blipFill>
        <p:spPr>
          <a:xfrm>
            <a:off x="6757448" y="0"/>
            <a:ext cx="5015060" cy="5641942"/>
          </a:xfrm>
          <a:prstGeom prst="rect">
            <a:avLst/>
          </a:prstGeom>
          <a:noFill/>
          <a:ln>
            <a:noFill/>
          </a:ln>
        </p:spPr>
      </p:pic>
      <p:sp>
        <p:nvSpPr>
          <p:cNvPr id="108" name="Google Shape;108;p15"/>
          <p:cNvSpPr/>
          <p:nvPr/>
        </p:nvSpPr>
        <p:spPr>
          <a:xfrm>
            <a:off x="27794" y="-531799"/>
            <a:ext cx="1508289" cy="15554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9" name="Google Shape;109;p15"/>
          <p:cNvSpPr/>
          <p:nvPr/>
        </p:nvSpPr>
        <p:spPr>
          <a:xfrm>
            <a:off x="0" y="5450186"/>
            <a:ext cx="2562131" cy="140781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0;p14">
            <a:extLst>
              <a:ext uri="{FF2B5EF4-FFF2-40B4-BE49-F238E27FC236}">
                <a16:creationId xmlns:a16="http://schemas.microsoft.com/office/drawing/2014/main" id="{38AAE8E0-B105-4435-A632-A12FFF4AE1E9}"/>
              </a:ext>
            </a:extLst>
          </p:cNvPr>
          <p:cNvGrpSpPr/>
          <p:nvPr/>
        </p:nvGrpSpPr>
        <p:grpSpPr>
          <a:xfrm>
            <a:off x="545727" y="308239"/>
            <a:ext cx="5928328" cy="4800768"/>
            <a:chOff x="5329921" y="2142178"/>
            <a:chExt cx="5326145" cy="4800768"/>
          </a:xfrm>
        </p:grpSpPr>
        <p:sp>
          <p:nvSpPr>
            <p:cNvPr id="9" name="Google Shape;91;p14">
              <a:extLst>
                <a:ext uri="{FF2B5EF4-FFF2-40B4-BE49-F238E27FC236}">
                  <a16:creationId xmlns:a16="http://schemas.microsoft.com/office/drawing/2014/main" id="{06B824F5-06DC-4646-959E-D7D470111E9D}"/>
                </a:ext>
              </a:extLst>
            </p:cNvPr>
            <p:cNvSpPr/>
            <p:nvPr/>
          </p:nvSpPr>
          <p:spPr>
            <a:xfrm>
              <a:off x="5329921" y="3185783"/>
              <a:ext cx="5326145" cy="3757163"/>
            </a:xfrm>
            <a:prstGeom prst="rect">
              <a:avLst/>
            </a:prstGeom>
            <a:solidFill>
              <a:srgbClr val="F2F2F2">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 name="Google Shape;92;p14">
              <a:extLst>
                <a:ext uri="{FF2B5EF4-FFF2-40B4-BE49-F238E27FC236}">
                  <a16:creationId xmlns:a16="http://schemas.microsoft.com/office/drawing/2014/main" id="{99D486D9-9EC4-4E11-BBF9-0B3AD33C7569}"/>
                </a:ext>
              </a:extLst>
            </p:cNvPr>
            <p:cNvSpPr txBox="1"/>
            <p:nvPr/>
          </p:nvSpPr>
          <p:spPr>
            <a:xfrm flipH="1">
              <a:off x="5849341" y="2142178"/>
              <a:ext cx="4751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262626"/>
                </a:solidFill>
                <a:latin typeface="Lora"/>
                <a:ea typeface="Lora"/>
                <a:cs typeface="Lora"/>
                <a:sym typeface="Lora"/>
              </a:endParaRPr>
            </a:p>
          </p:txBody>
        </p:sp>
      </p:grpSp>
      <p:sp>
        <p:nvSpPr>
          <p:cNvPr id="3" name="TextBox 2">
            <a:extLst>
              <a:ext uri="{FF2B5EF4-FFF2-40B4-BE49-F238E27FC236}">
                <a16:creationId xmlns:a16="http://schemas.microsoft.com/office/drawing/2014/main" id="{81F63994-CF72-41F5-81F8-98E9D1C0DD99}"/>
              </a:ext>
            </a:extLst>
          </p:cNvPr>
          <p:cNvSpPr txBox="1"/>
          <p:nvPr/>
        </p:nvSpPr>
        <p:spPr>
          <a:xfrm>
            <a:off x="775506" y="1583820"/>
            <a:ext cx="5472894" cy="3293209"/>
          </a:xfrm>
          <a:prstGeom prst="rect">
            <a:avLst/>
          </a:prstGeom>
          <a:noFill/>
        </p:spPr>
        <p:txBody>
          <a:bodyPr wrap="square" rtlCol="0">
            <a:spAutoFit/>
          </a:bodyPr>
          <a:lstStyle/>
          <a:p>
            <a:r>
              <a:rPr lang="fr-FR" sz="2600" dirty="0"/>
              <a:t>Encourager l'utilisation de sacs réutilisables, de bouteilles en métal et d'alternatives durables au plastique. Les entreprises peuvent adopter des politiques sans plastique, et les gouvernements peuvent interdire certains plastiques à usage unique.</a:t>
            </a:r>
          </a:p>
        </p:txBody>
      </p:sp>
      <p:sp>
        <p:nvSpPr>
          <p:cNvPr id="14" name="TextBox 13">
            <a:extLst>
              <a:ext uri="{FF2B5EF4-FFF2-40B4-BE49-F238E27FC236}">
                <a16:creationId xmlns:a16="http://schemas.microsoft.com/office/drawing/2014/main" id="{E7FCA264-7FA4-499B-8230-C45BE7169581}"/>
              </a:ext>
            </a:extLst>
          </p:cNvPr>
          <p:cNvSpPr txBox="1"/>
          <p:nvPr/>
        </p:nvSpPr>
        <p:spPr>
          <a:xfrm>
            <a:off x="1193260" y="415047"/>
            <a:ext cx="5055140" cy="307777"/>
          </a:xfrm>
          <a:prstGeom prst="rect">
            <a:avLst/>
          </a:prstGeom>
          <a:noFill/>
        </p:spPr>
        <p:txBody>
          <a:bodyPr wrap="square" rtlCol="0">
            <a:spAutoFit/>
          </a:bodyPr>
          <a:lstStyle/>
          <a:p>
            <a:endParaRPr lang="en-US" dirty="0"/>
          </a:p>
        </p:txBody>
      </p:sp>
      <p:sp>
        <p:nvSpPr>
          <p:cNvPr id="15" name="TextBox 14">
            <a:extLst>
              <a:ext uri="{FF2B5EF4-FFF2-40B4-BE49-F238E27FC236}">
                <a16:creationId xmlns:a16="http://schemas.microsoft.com/office/drawing/2014/main" id="{76B42B38-E2FD-47CF-8D57-26BD2EBCC835}"/>
              </a:ext>
            </a:extLst>
          </p:cNvPr>
          <p:cNvSpPr txBox="1"/>
          <p:nvPr/>
        </p:nvSpPr>
        <p:spPr>
          <a:xfrm>
            <a:off x="704382" y="245912"/>
            <a:ext cx="5055140" cy="954107"/>
          </a:xfrm>
          <a:prstGeom prst="rect">
            <a:avLst/>
          </a:prstGeom>
          <a:noFill/>
        </p:spPr>
        <p:txBody>
          <a:bodyPr wrap="square" rtlCol="0">
            <a:spAutoFit/>
          </a:bodyPr>
          <a:lstStyle/>
          <a:p>
            <a:r>
              <a:rPr lang="fr-FR" sz="2800" dirty="0">
                <a:latin typeface="Arial Black" panose="020B0A04020102020204" pitchFamily="34" charset="0"/>
              </a:rPr>
              <a:t>Réduction de l'utilisation du plastique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p:nvPr/>
        </p:nvSpPr>
        <p:spPr>
          <a:xfrm>
            <a:off x="0" y="0"/>
            <a:ext cx="12192000" cy="6858000"/>
          </a:xfrm>
          <a:prstGeom prst="rect">
            <a:avLst/>
          </a:prstGeom>
          <a:blipFill rotWithShape="1">
            <a:blip r:embed="rId3">
              <a:alphaModFix/>
            </a:blip>
            <a:stretch>
              <a:fillRect l="-16991" t="-3300" r="-21412" b="-3300"/>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16"/>
          <p:cNvSpPr/>
          <p:nvPr/>
        </p:nvSpPr>
        <p:spPr>
          <a:xfrm>
            <a:off x="6096000" y="0"/>
            <a:ext cx="6096000" cy="6858000"/>
          </a:xfrm>
          <a:prstGeom prst="rect">
            <a:avLst/>
          </a:prstGeom>
          <a:solidFill>
            <a:schemeClr val="lt1">
              <a:alpha val="60784"/>
            </a:schemeClr>
          </a:solidFill>
          <a:ln>
            <a:noFill/>
          </a:ln>
          <a:effectLst>
            <a:outerShdw blurRad="50800" dist="50800" dir="5400000" algn="ctr" rotWithShape="0">
              <a:schemeClr val="lt1">
                <a:alpha val="12941"/>
              </a:schemeClr>
            </a:outerShdw>
          </a:effectLst>
        </p:spPr>
        <p:txBody>
          <a:bodyPr spcFirstLastPara="1" wrap="square" lIns="91425" tIns="45700" rIns="91425" bIns="45700" anchor="ctr" anchorCtr="0">
            <a:noAutofit/>
          </a:bodyPr>
          <a:lstStyle/>
          <a:p>
            <a:pPr lvl="0" algn="ctr"/>
            <a:r>
              <a:rPr lang="en-US" sz="1800" dirty="0">
                <a:solidFill>
                  <a:schemeClr val="lt1"/>
                </a:solidFill>
                <a:latin typeface="Calibri"/>
                <a:ea typeface="Calibri"/>
                <a:cs typeface="Calibri"/>
                <a:sym typeface="Calibri"/>
              </a:rPr>
              <a:t>é</a:t>
            </a:r>
            <a:endParaRPr sz="1800" dirty="0">
              <a:solidFill>
                <a:schemeClr val="lt1"/>
              </a:solidFill>
              <a:latin typeface="Calibri"/>
              <a:ea typeface="Calibri"/>
              <a:cs typeface="Calibri"/>
              <a:sym typeface="Calibri"/>
            </a:endParaRPr>
          </a:p>
        </p:txBody>
      </p:sp>
      <p:sp>
        <p:nvSpPr>
          <p:cNvPr id="116" name="Google Shape;116;p16"/>
          <p:cNvSpPr/>
          <p:nvPr/>
        </p:nvSpPr>
        <p:spPr>
          <a:xfrm>
            <a:off x="6629841" y="2107196"/>
            <a:ext cx="5326145" cy="3313890"/>
          </a:xfrm>
          <a:prstGeom prst="rect">
            <a:avLst/>
          </a:prstGeom>
          <a:solidFill>
            <a:srgbClr val="F2F2F2">
              <a:alpha val="53725"/>
            </a:srgbClr>
          </a:solidFill>
          <a:ln>
            <a:noFill/>
          </a:ln>
        </p:spPr>
        <p:txBody>
          <a:bodyPr spcFirstLastPara="1" wrap="square" lIns="91425" tIns="45700" rIns="91425" bIns="45700" anchor="ctr" anchorCtr="0">
            <a:noAutofit/>
          </a:bodyPr>
          <a:lstStyle/>
          <a:p>
            <a:pPr lvl="0" algn="ctr"/>
            <a:r>
              <a:rPr lang="fr-FR" sz="100" dirty="0">
                <a:solidFill>
                  <a:schemeClr val="lt1"/>
                </a:solidFill>
                <a:latin typeface="Calibri"/>
                <a:ea typeface="Calibri"/>
                <a:cs typeface="Calibri"/>
                <a:sym typeface="Calibri"/>
              </a:rPr>
              <a:t>2. *Protéger les animaux et les plantes*  </a:t>
            </a:r>
          </a:p>
          <a:p>
            <a:pPr lvl="0" algn="ctr"/>
            <a:r>
              <a:rPr lang="fr-FR" sz="100" dirty="0">
                <a:solidFill>
                  <a:schemeClr val="lt1"/>
                </a:solidFill>
                <a:latin typeface="Calibri"/>
                <a:ea typeface="Calibri"/>
                <a:cs typeface="Calibri"/>
                <a:sym typeface="Calibri"/>
              </a:rPr>
              <a:t>Créez des espaces protégés comme des parcs naturels. Arrêtez la chasse et la pêche illégales. Plantez des arbres et réparez les forêts. Construisez moins dans les zones sauvages. Informez les gens sur les espèces en danger.</a:t>
            </a:r>
            <a:endParaRPr sz="100" dirty="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98A97BED-0AEB-40D2-A56C-A4BE85964080}"/>
              </a:ext>
            </a:extLst>
          </p:cNvPr>
          <p:cNvSpPr txBox="1"/>
          <p:nvPr/>
        </p:nvSpPr>
        <p:spPr>
          <a:xfrm>
            <a:off x="6778313" y="2289104"/>
            <a:ext cx="5029200" cy="3108543"/>
          </a:xfrm>
          <a:prstGeom prst="rect">
            <a:avLst/>
          </a:prstGeom>
          <a:noFill/>
        </p:spPr>
        <p:txBody>
          <a:bodyPr wrap="square" rtlCol="0">
            <a:spAutoFit/>
          </a:bodyPr>
          <a:lstStyle/>
          <a:p>
            <a:r>
              <a:rPr lang="fr-FR" sz="2600" dirty="0">
                <a:solidFill>
                  <a:schemeClr val="tx1"/>
                </a:solidFill>
                <a:latin typeface="Calibri"/>
                <a:ea typeface="Calibri"/>
                <a:cs typeface="Calibri"/>
                <a:sym typeface="Calibri"/>
              </a:rPr>
              <a:t>Créez des espaces protégés comme des parcs naturels. Arrêtez la chasse et la pêche illégales. Plantez des arbres et réparez les forêts. Construisez moins dans les zones sauvages. Informez les gens sur les espèces en danger.</a:t>
            </a:r>
          </a:p>
          <a:p>
            <a:endParaRPr lang="en-US" dirty="0"/>
          </a:p>
        </p:txBody>
      </p:sp>
      <p:sp>
        <p:nvSpPr>
          <p:cNvPr id="4" name="TextBox 3">
            <a:extLst>
              <a:ext uri="{FF2B5EF4-FFF2-40B4-BE49-F238E27FC236}">
                <a16:creationId xmlns:a16="http://schemas.microsoft.com/office/drawing/2014/main" id="{8910287B-F33F-4980-91CD-E7575A338791}"/>
              </a:ext>
            </a:extLst>
          </p:cNvPr>
          <p:cNvSpPr txBox="1"/>
          <p:nvPr/>
        </p:nvSpPr>
        <p:spPr>
          <a:xfrm>
            <a:off x="6600217" y="842142"/>
            <a:ext cx="5087566" cy="1077218"/>
          </a:xfrm>
          <a:prstGeom prst="rect">
            <a:avLst/>
          </a:prstGeom>
          <a:noFill/>
        </p:spPr>
        <p:txBody>
          <a:bodyPr wrap="square" rtlCol="0">
            <a:spAutoFit/>
          </a:bodyPr>
          <a:lstStyle/>
          <a:p>
            <a:r>
              <a:rPr lang="en-US" sz="3200" b="1" dirty="0">
                <a:latin typeface="Arial Black" panose="020B0A04020102020204" pitchFamily="34" charset="0"/>
              </a:rPr>
              <a:t>Protéger les animaux et les plantes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p:nvPr/>
        </p:nvSpPr>
        <p:spPr>
          <a:xfrm>
            <a:off x="317585" y="1559656"/>
            <a:ext cx="5619388" cy="4445540"/>
          </a:xfrm>
          <a:prstGeom prst="rect">
            <a:avLst/>
          </a:prstGeom>
          <a:solidFill>
            <a:srgbClr val="F2F2F2">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22" name="Google Shape;122;p17"/>
          <p:cNvSpPr/>
          <p:nvPr/>
        </p:nvSpPr>
        <p:spPr>
          <a:xfrm>
            <a:off x="6407800" y="5870775"/>
            <a:ext cx="5785200" cy="9873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a:solidFill>
                <a:schemeClr val="lt1"/>
              </a:solidFill>
              <a:latin typeface="Lora"/>
              <a:ea typeface="Lora"/>
              <a:cs typeface="Lora"/>
              <a:sym typeface="Lora"/>
            </a:endParaRPr>
          </a:p>
        </p:txBody>
      </p:sp>
      <p:pic>
        <p:nvPicPr>
          <p:cNvPr id="123" name="Google Shape;123;p17"/>
          <p:cNvPicPr preferRelativeResize="0"/>
          <p:nvPr/>
        </p:nvPicPr>
        <p:blipFill>
          <a:blip r:embed="rId3">
            <a:alphaModFix/>
          </a:blip>
          <a:stretch>
            <a:fillRect/>
          </a:stretch>
        </p:blipFill>
        <p:spPr>
          <a:xfrm>
            <a:off x="6433313" y="2614"/>
            <a:ext cx="5758698" cy="5565963"/>
          </a:xfrm>
          <a:prstGeom prst="rect">
            <a:avLst/>
          </a:prstGeom>
          <a:noFill/>
          <a:ln>
            <a:noFill/>
          </a:ln>
        </p:spPr>
      </p:pic>
      <p:sp>
        <p:nvSpPr>
          <p:cNvPr id="2" name="TextBox 1">
            <a:extLst>
              <a:ext uri="{FF2B5EF4-FFF2-40B4-BE49-F238E27FC236}">
                <a16:creationId xmlns:a16="http://schemas.microsoft.com/office/drawing/2014/main" id="{2AB14104-6D05-4863-A5D4-9D54528E2A47}"/>
              </a:ext>
            </a:extLst>
          </p:cNvPr>
          <p:cNvSpPr txBox="1"/>
          <p:nvPr/>
        </p:nvSpPr>
        <p:spPr>
          <a:xfrm>
            <a:off x="450343" y="2135821"/>
            <a:ext cx="5353872" cy="3293209"/>
          </a:xfrm>
          <a:prstGeom prst="rect">
            <a:avLst/>
          </a:prstGeom>
          <a:noFill/>
        </p:spPr>
        <p:txBody>
          <a:bodyPr wrap="square" rtlCol="0">
            <a:spAutoFit/>
          </a:bodyPr>
          <a:lstStyle/>
          <a:p>
            <a:r>
              <a:rPr lang="fr-FR" sz="2600" dirty="0"/>
              <a:t>Achetez local et de saison pour limiter les transports. Préférez les produits bio et écologiques. Mangez moins de viande pour sauver les forêts et les océans. Ne gaspillez pas la nourriture. Achetez seulement ce dont vous avez besoin. </a:t>
            </a:r>
            <a:endParaRPr lang="en-US" sz="2600" dirty="0"/>
          </a:p>
        </p:txBody>
      </p:sp>
      <p:sp>
        <p:nvSpPr>
          <p:cNvPr id="3" name="TextBox 2">
            <a:extLst>
              <a:ext uri="{FF2B5EF4-FFF2-40B4-BE49-F238E27FC236}">
                <a16:creationId xmlns:a16="http://schemas.microsoft.com/office/drawing/2014/main" id="{A3FD7F42-5374-449A-B49B-A0AF465D9C8C}"/>
              </a:ext>
            </a:extLst>
          </p:cNvPr>
          <p:cNvSpPr txBox="1"/>
          <p:nvPr/>
        </p:nvSpPr>
        <p:spPr>
          <a:xfrm>
            <a:off x="317585" y="823782"/>
            <a:ext cx="7744630" cy="584775"/>
          </a:xfrm>
          <a:prstGeom prst="rect">
            <a:avLst/>
          </a:prstGeom>
          <a:noFill/>
        </p:spPr>
        <p:txBody>
          <a:bodyPr wrap="square" rtlCol="0">
            <a:spAutoFit/>
          </a:bodyPr>
          <a:lstStyle/>
          <a:p>
            <a:r>
              <a:rPr lang="en-US" sz="3200" dirty="0">
                <a:latin typeface="Arial Black" panose="020B0A04020102020204" pitchFamily="34" charset="0"/>
              </a:rPr>
              <a:t>Changer nos habitudes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p:nvPr/>
        </p:nvSpPr>
        <p:spPr>
          <a:xfrm>
            <a:off x="6570486" y="2060761"/>
            <a:ext cx="5165886" cy="3676010"/>
          </a:xfrm>
          <a:prstGeom prst="rect">
            <a:avLst/>
          </a:prstGeom>
          <a:solidFill>
            <a:srgbClr val="F2F2F2">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pic>
        <p:nvPicPr>
          <p:cNvPr id="129" name="Google Shape;129;p18"/>
          <p:cNvPicPr preferRelativeResize="0"/>
          <p:nvPr/>
        </p:nvPicPr>
        <p:blipFill rotWithShape="1">
          <a:blip r:embed="rId3">
            <a:alphaModFix/>
          </a:blip>
          <a:srcRect r="40"/>
          <a:stretch/>
        </p:blipFill>
        <p:spPr>
          <a:xfrm>
            <a:off x="-95849" y="0"/>
            <a:ext cx="6191849" cy="6858000"/>
          </a:xfrm>
          <a:prstGeom prst="rect">
            <a:avLst/>
          </a:prstGeom>
          <a:noFill/>
          <a:ln>
            <a:noFill/>
          </a:ln>
        </p:spPr>
      </p:pic>
      <p:sp>
        <p:nvSpPr>
          <p:cNvPr id="130" name="Google Shape;130;p18"/>
          <p:cNvSpPr/>
          <p:nvPr/>
        </p:nvSpPr>
        <p:spPr>
          <a:xfrm>
            <a:off x="-57047" y="43430"/>
            <a:ext cx="2961596" cy="6858000"/>
          </a:xfrm>
          <a:prstGeom prst="rect">
            <a:avLst/>
          </a:prstGeom>
          <a:solidFill>
            <a:schemeClr val="accent5">
              <a:alpha val="4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Lora"/>
              <a:ea typeface="Lora"/>
              <a:cs typeface="Lora"/>
              <a:sym typeface="Lora"/>
            </a:endParaRPr>
          </a:p>
        </p:txBody>
      </p:sp>
      <p:sp>
        <p:nvSpPr>
          <p:cNvPr id="131" name="Google Shape;131;p18"/>
          <p:cNvSpPr/>
          <p:nvPr/>
        </p:nvSpPr>
        <p:spPr>
          <a:xfrm>
            <a:off x="10827945" y="6052009"/>
            <a:ext cx="1364055" cy="8059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 name="TextBox 4">
            <a:extLst>
              <a:ext uri="{FF2B5EF4-FFF2-40B4-BE49-F238E27FC236}">
                <a16:creationId xmlns:a16="http://schemas.microsoft.com/office/drawing/2014/main" id="{0F9A8AF2-B333-4BFF-840F-212399BA038C}"/>
              </a:ext>
            </a:extLst>
          </p:cNvPr>
          <p:cNvSpPr txBox="1"/>
          <p:nvPr/>
        </p:nvSpPr>
        <p:spPr>
          <a:xfrm>
            <a:off x="6679826" y="1851356"/>
            <a:ext cx="4830146" cy="3662541"/>
          </a:xfrm>
          <a:prstGeom prst="rect">
            <a:avLst/>
          </a:prstGeom>
          <a:noFill/>
        </p:spPr>
        <p:txBody>
          <a:bodyPr wrap="square" rtlCol="0">
            <a:spAutoFit/>
          </a:bodyPr>
          <a:lstStyle/>
          <a:p>
            <a:r>
              <a:rPr lang="fr-FR" sz="2400" dirty="0"/>
              <a:t>  </a:t>
            </a:r>
          </a:p>
          <a:p>
            <a:r>
              <a:rPr lang="fr-FR" sz="2600" dirty="0"/>
              <a:t>Installez des panneaux solaires ou éoliennes. Changez vos vieilles ampoules pour des modèles économiques. Utilisez moins d'électricité au quotidien. Aidez les familles à s’équiper avec des subventions. Parlez des bienfaits de ces énergies.</a:t>
            </a:r>
            <a:endParaRPr lang="en-US" sz="2600" dirty="0"/>
          </a:p>
        </p:txBody>
      </p:sp>
      <p:sp>
        <p:nvSpPr>
          <p:cNvPr id="6" name="TextBox 5">
            <a:extLst>
              <a:ext uri="{FF2B5EF4-FFF2-40B4-BE49-F238E27FC236}">
                <a16:creationId xmlns:a16="http://schemas.microsoft.com/office/drawing/2014/main" id="{7D9CDF94-D986-4531-9570-892ED9B2BE3A}"/>
              </a:ext>
            </a:extLst>
          </p:cNvPr>
          <p:cNvSpPr txBox="1"/>
          <p:nvPr/>
        </p:nvSpPr>
        <p:spPr>
          <a:xfrm>
            <a:off x="6570486" y="889787"/>
            <a:ext cx="4718000" cy="1292662"/>
          </a:xfrm>
          <a:prstGeom prst="rect">
            <a:avLst/>
          </a:prstGeom>
          <a:noFill/>
        </p:spPr>
        <p:txBody>
          <a:bodyPr wrap="square" rtlCol="0">
            <a:spAutoFit/>
          </a:bodyPr>
          <a:lstStyle/>
          <a:p>
            <a:r>
              <a:rPr lang="fr-FR" sz="3200" dirty="0">
                <a:latin typeface="Arial Black" panose="020B0A04020102020204" pitchFamily="34" charset="0"/>
              </a:rPr>
              <a:t>Utiliser des énergies vertes </a:t>
            </a:r>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136" name="Google Shape;136;p19" descr="A picture containing landscape, outdoor, natural landscape, nature&#10;&#10;Description automatically generated"/>
          <p:cNvPicPr preferRelativeResize="0"/>
          <p:nvPr/>
        </p:nvPicPr>
        <p:blipFill rotWithShape="1">
          <a:blip r:embed="rId3">
            <a:alphaModFix/>
          </a:blip>
          <a:srcRect/>
          <a:stretch/>
        </p:blipFill>
        <p:spPr>
          <a:xfrm>
            <a:off x="0" y="0"/>
            <a:ext cx="12001005" cy="6858000"/>
          </a:xfrm>
          <a:prstGeom prst="rect">
            <a:avLst/>
          </a:prstGeom>
          <a:noFill/>
          <a:ln>
            <a:noFill/>
          </a:ln>
        </p:spPr>
      </p:pic>
      <p:sp>
        <p:nvSpPr>
          <p:cNvPr id="137" name="Google Shape;137;p19"/>
          <p:cNvSpPr/>
          <p:nvPr/>
        </p:nvSpPr>
        <p:spPr>
          <a:xfrm>
            <a:off x="6119884" y="-6778"/>
            <a:ext cx="6096000" cy="6858000"/>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19"/>
          <p:cNvSpPr/>
          <p:nvPr/>
        </p:nvSpPr>
        <p:spPr>
          <a:xfrm>
            <a:off x="6410227" y="2030730"/>
            <a:ext cx="5577407" cy="4097927"/>
          </a:xfrm>
          <a:prstGeom prst="rect">
            <a:avLst/>
          </a:prstGeom>
          <a:solidFill>
            <a:srgbClr val="F2F2F2">
              <a:alpha val="1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900">
              <a:solidFill>
                <a:schemeClr val="lt1"/>
              </a:solidFill>
              <a:latin typeface="Calibri"/>
              <a:ea typeface="Calibri"/>
              <a:cs typeface="Calibri"/>
              <a:sym typeface="Calibri"/>
            </a:endParaRPr>
          </a:p>
        </p:txBody>
      </p:sp>
      <p:sp>
        <p:nvSpPr>
          <p:cNvPr id="139" name="Google Shape;139;p19"/>
          <p:cNvSpPr/>
          <p:nvPr/>
        </p:nvSpPr>
        <p:spPr>
          <a:xfrm>
            <a:off x="0" y="19230"/>
            <a:ext cx="6096000" cy="6858000"/>
          </a:xfrm>
          <a:prstGeom prst="rect">
            <a:avLst/>
          </a:prstGeom>
          <a:solidFill>
            <a:schemeClr val="accent5">
              <a:alpha val="27843"/>
            </a:schemeClr>
          </a:solidFill>
          <a:ln>
            <a:noFill/>
          </a:ln>
          <a:effectLst>
            <a:outerShdw blurRad="50800" dist="50800" dir="5400000" algn="ctr" rotWithShape="0">
              <a:srgbClr val="000000"/>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1" dirty="0">
              <a:solidFill>
                <a:schemeClr val="lt1"/>
              </a:solidFill>
              <a:latin typeface="Lora"/>
              <a:ea typeface="Lora"/>
              <a:cs typeface="Lora"/>
              <a:sym typeface="Lora"/>
            </a:endParaRPr>
          </a:p>
        </p:txBody>
      </p:sp>
      <p:sp>
        <p:nvSpPr>
          <p:cNvPr id="2" name="TextBox 1">
            <a:extLst>
              <a:ext uri="{FF2B5EF4-FFF2-40B4-BE49-F238E27FC236}">
                <a16:creationId xmlns:a16="http://schemas.microsoft.com/office/drawing/2014/main" id="{2DB2B875-E410-459B-BF50-E5FCC5BD400F}"/>
              </a:ext>
            </a:extLst>
          </p:cNvPr>
          <p:cNvSpPr txBox="1"/>
          <p:nvPr/>
        </p:nvSpPr>
        <p:spPr>
          <a:xfrm>
            <a:off x="6525758" y="2030730"/>
            <a:ext cx="5346344" cy="3908762"/>
          </a:xfrm>
          <a:prstGeom prst="rect">
            <a:avLst/>
          </a:prstGeom>
          <a:noFill/>
        </p:spPr>
        <p:txBody>
          <a:bodyPr wrap="square" rtlCol="0">
            <a:spAutoFit/>
          </a:bodyPr>
          <a:lstStyle/>
          <a:p>
            <a:r>
              <a:rPr lang="fr-FR" dirty="0"/>
              <a:t>  </a:t>
            </a:r>
          </a:p>
          <a:p>
            <a:r>
              <a:rPr lang="fr-FR" sz="2600" dirty="0">
                <a:solidFill>
                  <a:schemeClr val="bg1"/>
                </a:solidFill>
              </a:rPr>
              <a:t>Faites des ateliers ou des campagnes pour expliquer les problèmes écologiques. Apprenez les bases de l’écologie à l’école. Soutenez les projets locaux pour protéger la nature. Partagez des infos utiles sur internet et les réseaux sociaux. Invitez les gens à agir ensemble.</a:t>
            </a:r>
            <a:endParaRPr lang="en-US" sz="2600" dirty="0">
              <a:solidFill>
                <a:schemeClr val="bg1"/>
              </a:solidFill>
            </a:endParaRPr>
          </a:p>
        </p:txBody>
      </p:sp>
      <p:sp>
        <p:nvSpPr>
          <p:cNvPr id="3" name="TextBox 2">
            <a:extLst>
              <a:ext uri="{FF2B5EF4-FFF2-40B4-BE49-F238E27FC236}">
                <a16:creationId xmlns:a16="http://schemas.microsoft.com/office/drawing/2014/main" id="{96D0AE94-F067-4DA5-AA0F-420EB27EA37A}"/>
              </a:ext>
            </a:extLst>
          </p:cNvPr>
          <p:cNvSpPr txBox="1"/>
          <p:nvPr/>
        </p:nvSpPr>
        <p:spPr>
          <a:xfrm>
            <a:off x="6375330" y="1272450"/>
            <a:ext cx="5346344" cy="584775"/>
          </a:xfrm>
          <a:prstGeom prst="rect">
            <a:avLst/>
          </a:prstGeom>
          <a:noFill/>
        </p:spPr>
        <p:txBody>
          <a:bodyPr wrap="square" rtlCol="0">
            <a:spAutoFit/>
          </a:bodyPr>
          <a:lstStyle/>
          <a:p>
            <a:r>
              <a:rPr lang="fr-FR" sz="3200" dirty="0">
                <a:solidFill>
                  <a:schemeClr val="bg1"/>
                </a:solidFill>
                <a:latin typeface="Arial Black" panose="020B0A04020102020204" pitchFamily="34" charset="0"/>
              </a:rPr>
              <a:t>Informer et apprendre</a:t>
            </a:r>
            <a:endParaRPr lang="en-US" sz="3200" dirty="0">
              <a:solidFill>
                <a:schemeClr val="bg1"/>
              </a:solidFill>
              <a:latin typeface="Arial Black" panose="020B0A040201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5" name="Google Shape;105;p15"/>
          <p:cNvSpPr/>
          <p:nvPr/>
        </p:nvSpPr>
        <p:spPr>
          <a:xfrm>
            <a:off x="9181707" y="0"/>
            <a:ext cx="3010293" cy="6858000"/>
          </a:xfrm>
          <a:prstGeom prst="rect">
            <a:avLst/>
          </a:prstGeom>
          <a:solidFill>
            <a:schemeClr val="accent5"/>
          </a:solidFill>
          <a:ln w="12700" cap="flat" cmpd="sng">
            <a:solidFill>
              <a:srgbClr val="0D3B2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 name="Google Shape;106;p15"/>
          <p:cNvSpPr txBox="1"/>
          <p:nvPr/>
        </p:nvSpPr>
        <p:spPr>
          <a:xfrm>
            <a:off x="1233341" y="2051700"/>
            <a:ext cx="45531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600"/>
              </a:spcBef>
              <a:spcAft>
                <a:spcPts val="0"/>
              </a:spcAft>
              <a:buNone/>
            </a:pPr>
            <a:endParaRPr sz="2800" b="1">
              <a:solidFill>
                <a:srgbClr val="262626"/>
              </a:solidFill>
              <a:latin typeface="Lora"/>
              <a:ea typeface="Lora"/>
              <a:cs typeface="Lora"/>
              <a:sym typeface="Lora"/>
            </a:endParaRPr>
          </a:p>
        </p:txBody>
      </p:sp>
      <p:pic>
        <p:nvPicPr>
          <p:cNvPr id="107" name="Google Shape;107;p15"/>
          <p:cNvPicPr preferRelativeResize="0"/>
          <p:nvPr/>
        </p:nvPicPr>
        <p:blipFill rotWithShape="1">
          <a:blip r:embed="rId3">
            <a:alphaModFix/>
          </a:blip>
          <a:srcRect r="12"/>
          <a:stretch/>
        </p:blipFill>
        <p:spPr>
          <a:xfrm>
            <a:off x="6757448" y="0"/>
            <a:ext cx="5015060" cy="5641942"/>
          </a:xfrm>
          <a:prstGeom prst="rect">
            <a:avLst/>
          </a:prstGeom>
          <a:noFill/>
          <a:ln>
            <a:noFill/>
          </a:ln>
        </p:spPr>
      </p:pic>
      <p:sp>
        <p:nvSpPr>
          <p:cNvPr id="108" name="Google Shape;108;p15"/>
          <p:cNvSpPr/>
          <p:nvPr/>
        </p:nvSpPr>
        <p:spPr>
          <a:xfrm>
            <a:off x="27794" y="-531799"/>
            <a:ext cx="1508289" cy="155542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9" name="Google Shape;109;p15"/>
          <p:cNvSpPr/>
          <p:nvPr/>
        </p:nvSpPr>
        <p:spPr>
          <a:xfrm>
            <a:off x="0" y="5450186"/>
            <a:ext cx="2562131" cy="1407814"/>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8" name="Google Shape;90;p14">
            <a:extLst>
              <a:ext uri="{FF2B5EF4-FFF2-40B4-BE49-F238E27FC236}">
                <a16:creationId xmlns:a16="http://schemas.microsoft.com/office/drawing/2014/main" id="{38AAE8E0-B105-4435-A632-A12FFF4AE1E9}"/>
              </a:ext>
            </a:extLst>
          </p:cNvPr>
          <p:cNvGrpSpPr/>
          <p:nvPr/>
        </p:nvGrpSpPr>
        <p:grpSpPr>
          <a:xfrm>
            <a:off x="545727" y="420587"/>
            <a:ext cx="5928328" cy="4800768"/>
            <a:chOff x="5329921" y="2142178"/>
            <a:chExt cx="5326145" cy="4800768"/>
          </a:xfrm>
        </p:grpSpPr>
        <p:sp>
          <p:nvSpPr>
            <p:cNvPr id="9" name="Google Shape;91;p14">
              <a:extLst>
                <a:ext uri="{FF2B5EF4-FFF2-40B4-BE49-F238E27FC236}">
                  <a16:creationId xmlns:a16="http://schemas.microsoft.com/office/drawing/2014/main" id="{06B824F5-06DC-4646-959E-D7D470111E9D}"/>
                </a:ext>
              </a:extLst>
            </p:cNvPr>
            <p:cNvSpPr/>
            <p:nvPr/>
          </p:nvSpPr>
          <p:spPr>
            <a:xfrm>
              <a:off x="5329921" y="3185783"/>
              <a:ext cx="5326145" cy="3757163"/>
            </a:xfrm>
            <a:prstGeom prst="rect">
              <a:avLst/>
            </a:prstGeom>
            <a:solidFill>
              <a:srgbClr val="F2F2F2">
                <a:alpha val="5372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0" name="Google Shape;92;p14">
              <a:extLst>
                <a:ext uri="{FF2B5EF4-FFF2-40B4-BE49-F238E27FC236}">
                  <a16:creationId xmlns:a16="http://schemas.microsoft.com/office/drawing/2014/main" id="{99D486D9-9EC4-4E11-BBF9-0B3AD33C7569}"/>
                </a:ext>
              </a:extLst>
            </p:cNvPr>
            <p:cNvSpPr txBox="1"/>
            <p:nvPr/>
          </p:nvSpPr>
          <p:spPr>
            <a:xfrm flipH="1">
              <a:off x="5849341" y="2142178"/>
              <a:ext cx="47511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rgbClr val="262626"/>
                </a:solidFill>
                <a:latin typeface="Lora"/>
                <a:ea typeface="Lora"/>
                <a:cs typeface="Lora"/>
                <a:sym typeface="Lora"/>
              </a:endParaRPr>
            </a:p>
          </p:txBody>
        </p:sp>
      </p:grpSp>
      <p:sp>
        <p:nvSpPr>
          <p:cNvPr id="14" name="TextBox 13">
            <a:extLst>
              <a:ext uri="{FF2B5EF4-FFF2-40B4-BE49-F238E27FC236}">
                <a16:creationId xmlns:a16="http://schemas.microsoft.com/office/drawing/2014/main" id="{E7FCA264-7FA4-499B-8230-C45BE7169581}"/>
              </a:ext>
            </a:extLst>
          </p:cNvPr>
          <p:cNvSpPr txBox="1"/>
          <p:nvPr/>
        </p:nvSpPr>
        <p:spPr>
          <a:xfrm>
            <a:off x="556979" y="773696"/>
            <a:ext cx="5780977" cy="954107"/>
          </a:xfrm>
          <a:prstGeom prst="rect">
            <a:avLst/>
          </a:prstGeom>
          <a:noFill/>
        </p:spPr>
        <p:txBody>
          <a:bodyPr wrap="square" rtlCol="0">
            <a:spAutoFit/>
          </a:bodyPr>
          <a:lstStyle/>
          <a:p>
            <a:r>
              <a:rPr lang="fr-FR" sz="3200" dirty="0">
                <a:latin typeface="Arial Black" panose="020B0A04020102020204" pitchFamily="34" charset="0"/>
                <a:cs typeface="Arial" panose="020B0604020202020204" pitchFamily="34" charset="0"/>
              </a:rPr>
              <a:t>Changer nos transports  </a:t>
            </a:r>
          </a:p>
          <a:p>
            <a:endParaRPr lang="en-US" sz="2400" dirty="0"/>
          </a:p>
        </p:txBody>
      </p:sp>
      <p:sp>
        <p:nvSpPr>
          <p:cNvPr id="2" name="TextBox 1">
            <a:extLst>
              <a:ext uri="{FF2B5EF4-FFF2-40B4-BE49-F238E27FC236}">
                <a16:creationId xmlns:a16="http://schemas.microsoft.com/office/drawing/2014/main" id="{9B812A90-2FB5-4E9C-B42B-333D9A7D43B6}"/>
              </a:ext>
            </a:extLst>
          </p:cNvPr>
          <p:cNvSpPr txBox="1"/>
          <p:nvPr/>
        </p:nvSpPr>
        <p:spPr>
          <a:xfrm>
            <a:off x="781938" y="1464192"/>
            <a:ext cx="5489607" cy="3508653"/>
          </a:xfrm>
          <a:prstGeom prst="rect">
            <a:avLst/>
          </a:prstGeom>
          <a:noFill/>
        </p:spPr>
        <p:txBody>
          <a:bodyPr wrap="square" rtlCol="0">
            <a:spAutoFit/>
          </a:bodyPr>
          <a:lstStyle/>
          <a:p>
            <a:r>
              <a:rPr lang="fr-FR" dirty="0"/>
              <a:t> </a:t>
            </a:r>
          </a:p>
          <a:p>
            <a:r>
              <a:rPr lang="fr-FR" sz="2600" dirty="0"/>
              <a:t>Prenez le bus, le train ou le vélo au lieu de la voiture. Faites plus de marche au quotidien. Partagez votre voiture avec d’autres (covoiturage). Achetez une voiture électrique si possible. Aidez à construire des pistes cyclables dans les villes.</a:t>
            </a:r>
            <a:endParaRPr lang="en-US" sz="2600" dirty="0"/>
          </a:p>
        </p:txBody>
      </p:sp>
    </p:spTree>
    <p:extLst>
      <p:ext uri="{BB962C8B-B14F-4D97-AF65-F5344CB8AC3E}">
        <p14:creationId xmlns:p14="http://schemas.microsoft.com/office/powerpoint/2010/main" val="31270017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r="-3" b="34"/>
          <a:stretch/>
        </p:blipFill>
        <p:spPr>
          <a:xfrm>
            <a:off x="0" y="0"/>
            <a:ext cx="12192000" cy="6858000"/>
          </a:xfrm>
          <a:prstGeom prst="rect">
            <a:avLst/>
          </a:prstGeom>
          <a:solidFill>
            <a:schemeClr val="lt1">
              <a:alpha val="60784"/>
            </a:schemeClr>
          </a:solidFill>
          <a:ln>
            <a:noFill/>
          </a:ln>
        </p:spPr>
      </p:pic>
      <p:sp>
        <p:nvSpPr>
          <p:cNvPr id="85" name="Google Shape;85;p13"/>
          <p:cNvSpPr txBox="1"/>
          <p:nvPr/>
        </p:nvSpPr>
        <p:spPr>
          <a:xfrm>
            <a:off x="1294413" y="2765937"/>
            <a:ext cx="4583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sp>
        <p:nvSpPr>
          <p:cNvPr id="3" name="TextBox 2">
            <a:extLst>
              <a:ext uri="{FF2B5EF4-FFF2-40B4-BE49-F238E27FC236}">
                <a16:creationId xmlns:a16="http://schemas.microsoft.com/office/drawing/2014/main" id="{AAB129F7-2BE6-44AE-A778-1DAEB27CAF12}"/>
              </a:ext>
            </a:extLst>
          </p:cNvPr>
          <p:cNvSpPr txBox="1"/>
          <p:nvPr/>
        </p:nvSpPr>
        <p:spPr>
          <a:xfrm>
            <a:off x="2976709" y="1997839"/>
            <a:ext cx="6238581" cy="2862322"/>
          </a:xfrm>
          <a:prstGeom prst="rect">
            <a:avLst/>
          </a:prstGeom>
          <a:noFill/>
        </p:spPr>
        <p:txBody>
          <a:bodyPr wrap="square" rtlCol="0">
            <a:spAutoFit/>
          </a:bodyPr>
          <a:lstStyle/>
          <a:p>
            <a:pPr algn="ctr"/>
            <a:r>
              <a:rPr lang="en-US" sz="6000" b="1" dirty="0">
                <a:solidFill>
                  <a:schemeClr val="bg1"/>
                </a:solidFill>
                <a:latin typeface="Arial Black" panose="020B0A04020102020204" pitchFamily="34" charset="0"/>
              </a:rPr>
              <a:t>MERCI POUR VOTRE ATTENTION!!!</a:t>
            </a:r>
          </a:p>
        </p:txBody>
      </p:sp>
      <p:sp>
        <p:nvSpPr>
          <p:cNvPr id="5" name="TextBox 4">
            <a:extLst>
              <a:ext uri="{FF2B5EF4-FFF2-40B4-BE49-F238E27FC236}">
                <a16:creationId xmlns:a16="http://schemas.microsoft.com/office/drawing/2014/main" id="{14B13C2C-5B25-405F-98E1-B3A7A5FBBC8E}"/>
              </a:ext>
            </a:extLst>
          </p:cNvPr>
          <p:cNvSpPr txBox="1"/>
          <p:nvPr/>
        </p:nvSpPr>
        <p:spPr>
          <a:xfrm>
            <a:off x="3386231" y="3093140"/>
            <a:ext cx="3331810" cy="646331"/>
          </a:xfrm>
          <a:prstGeom prst="rect">
            <a:avLst/>
          </a:prstGeom>
          <a:noFill/>
        </p:spPr>
        <p:txBody>
          <a:bodyPr wrap="square" rtlCol="0">
            <a:spAutoFit/>
          </a:bodyPr>
          <a:lstStyle/>
          <a:p>
            <a:endParaRPr lang="en-US" sz="1800" dirty="0">
              <a:solidFill>
                <a:schemeClr val="bg1"/>
              </a:solidFill>
              <a:latin typeface="Arial Black" panose="020B0A04020102020204" pitchFamily="34" charset="0"/>
            </a:endParaRPr>
          </a:p>
          <a:p>
            <a:pPr marL="285750" indent="-285750">
              <a:buFont typeface="Courier New" panose="02070309020205020404" pitchFamily="49" charset="0"/>
              <a:buChar char="o"/>
            </a:pPr>
            <a:endParaRPr lang="en-US" sz="1800"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4149741"/>
      </p:ext>
    </p:extLst>
  </p:cSld>
  <p:clrMapOvr>
    <a:masterClrMapping/>
  </p:clrMapOvr>
</p:sld>
</file>

<file path=ppt/theme/theme1.xml><?xml version="1.0" encoding="utf-8"?>
<a:theme xmlns:a="http://schemas.openxmlformats.org/drawingml/2006/main" name="Office Theme">
  <a:themeElements>
    <a:clrScheme name="Custom 40">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135140"/>
      </a:accent5>
      <a:accent6>
        <a:srgbClr val="8FC36B"/>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TotalTime>
  <Words>391</Words>
  <Application>Microsoft Office PowerPoint</Application>
  <PresentationFormat>Widescreen</PresentationFormat>
  <Paragraphs>35</Paragraphs>
  <Slides>9</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Lora</vt:lpstr>
      <vt:lpstr>Wingdings</vt:lpstr>
      <vt:lpstr>Arial Black</vt:lpstr>
      <vt:lpstr>Courier New</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ahmad boulad</dc:creator>
  <cp:lastModifiedBy>Admin</cp:lastModifiedBy>
  <cp:revision>19</cp:revision>
  <dcterms:modified xsi:type="dcterms:W3CDTF">2025-01-04T12:26:02Z</dcterms:modified>
</cp:coreProperties>
</file>